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408" r:id="rId2"/>
    <p:sldId id="2416" r:id="rId3"/>
    <p:sldId id="2413" r:id="rId4"/>
    <p:sldId id="2414" r:id="rId5"/>
    <p:sldId id="2415" r:id="rId6"/>
    <p:sldId id="2417" r:id="rId7"/>
    <p:sldId id="2418" r:id="rId8"/>
    <p:sldId id="2412" r:id="rId9"/>
    <p:sldId id="2419" r:id="rId10"/>
    <p:sldId id="2421" r:id="rId11"/>
  </p:sldIdLst>
  <p:sldSz cx="12192000" cy="6858000"/>
  <p:notesSz cx="6799263" cy="992981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96" d="100"/>
          <a:sy n="96" d="100"/>
        </p:scale>
        <p:origin x="115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1343" y="0"/>
            <a:ext cx="2946347" cy="49821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B4A1985-7C04-4B8A-A49D-A22FA6D7766C}" type="datetimeFigureOut">
              <a:rPr lang="es-MX" smtClean="0"/>
              <a:t>22/10/2024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1343" y="9431600"/>
            <a:ext cx="2946347" cy="49821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27CE1F6-9A1F-47D6-9007-855858B639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8607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CE1F6-9A1F-47D6-9007-855858B63931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7556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3AB9A4-8CF2-999D-C768-87FCE79CE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C6C622F-BE62-BC4E-4C39-8C3A5C6B64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D91E6E2-0559-386D-DB61-8FA9A5F118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31AE718-A7CA-11BB-3E7C-4A7AF947D9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CE1F6-9A1F-47D6-9007-855858B63931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3550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E778F5-EEA3-D266-C379-C4C5CB3B8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FC1F2FB-FF1C-800E-ECA5-2229D887A3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C502115-6998-2EE2-DEF0-A050767EBE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D51BE89-B794-D484-2554-CA65565306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CE1F6-9A1F-47D6-9007-855858B63931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6960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FBC747-A712-26BB-E4A3-7A5697D13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615D252-FE50-B5E3-D250-45777B5CC5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7BE3228-6AED-2C48-8F41-53003EEA8A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0E8BDB2-6C39-238F-0844-2F76569368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CE1F6-9A1F-47D6-9007-855858B63931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9360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B202DF-5A4E-A6E5-E2C9-A486837082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AA5314C-33D6-B37D-63E7-C2A0A05332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C1DC439-2CA1-E00A-C7D0-892F5DF29E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9916A73-A0E5-CC5A-F539-E306BCA549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CE1F6-9A1F-47D6-9007-855858B63931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2392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49A803-C113-A353-6F1C-317A99BF3F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1520E69-A7D7-80D5-403F-7F9AA6453A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B12396D-8F0C-19E8-42FE-D4B498E3FB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D86AC81-54D7-AA9E-85B2-ED6528DA98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CE1F6-9A1F-47D6-9007-855858B63931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98011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950473-A162-BE02-A82A-1FF6E8E28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82E04EE-3338-41FF-427A-42B119BCB7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BCC02A8-C02D-EBAC-1EB9-12F8756CF1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7C52E3C-CE59-B397-63A5-B25D26980D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CE1F6-9A1F-47D6-9007-855858B63931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58795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CE1F6-9A1F-47D6-9007-855858B63931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5257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83B576-5FCD-F2A3-B60D-308FB3B06D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CE73136-5F6D-357B-CC1C-094A66CA7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45AB5A7-ACEE-F619-F9FF-F183F2988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6E76A-E8BF-4D8A-ABAD-C230526D575F}" type="datetimeFigureOut">
              <a:rPr lang="es-MX" smtClean="0"/>
              <a:t>22/10/2024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21BFB2B-F53B-C620-9719-98914295A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F3C803-A9B5-0BC2-72E3-A43B9E832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960-D303-4941-98D1-B05A626AF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8602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FEB2BE-6FBA-65CF-3C0C-364EA7D8F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62C3869-75C7-55A6-23B5-51C81B05A8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FCE072C-ACBA-0E9C-BBF4-70777A605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6E76A-E8BF-4D8A-ABAD-C230526D575F}" type="datetimeFigureOut">
              <a:rPr lang="es-MX" smtClean="0"/>
              <a:t>22/10/2024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81D9C9-25E5-A238-3302-6A48832B6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37F3E5-1AF4-662E-772F-CC1EAE4E9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960-D303-4941-98D1-B05A626AF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644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C1922B6-4AB8-3CEA-D0C3-743B499A7D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DEA9DB5-F769-0BEF-DD3E-6F2475BB7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DC5758-C249-43D8-8253-824F70CBD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6E76A-E8BF-4D8A-ABAD-C230526D575F}" type="datetimeFigureOut">
              <a:rPr lang="es-MX" smtClean="0"/>
              <a:t>22/10/2024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64918B-4909-3CDC-0614-2EBB31E8E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B3F2D5-0F01-E88E-75FB-164AA4DC6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960-D303-4941-98D1-B05A626AF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5281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33C1346F-A021-2215-6F91-3BF66F6B3EAD}"/>
              </a:ext>
            </a:extLst>
          </p:cNvPr>
          <p:cNvSpPr/>
          <p:nvPr userDrawn="1"/>
        </p:nvSpPr>
        <p:spPr>
          <a:xfrm>
            <a:off x="-1085" y="236500"/>
            <a:ext cx="7434581" cy="698681"/>
          </a:xfrm>
          <a:custGeom>
            <a:avLst/>
            <a:gdLst>
              <a:gd name="connsiteX0" fmla="*/ 0 w 4151086"/>
              <a:gd name="connsiteY0" fmla="*/ 70154 h 420914"/>
              <a:gd name="connsiteX1" fmla="*/ 70154 w 4151086"/>
              <a:gd name="connsiteY1" fmla="*/ 0 h 420914"/>
              <a:gd name="connsiteX2" fmla="*/ 4080932 w 4151086"/>
              <a:gd name="connsiteY2" fmla="*/ 0 h 420914"/>
              <a:gd name="connsiteX3" fmla="*/ 4151086 w 4151086"/>
              <a:gd name="connsiteY3" fmla="*/ 70154 h 420914"/>
              <a:gd name="connsiteX4" fmla="*/ 4151086 w 4151086"/>
              <a:gd name="connsiteY4" fmla="*/ 350760 h 420914"/>
              <a:gd name="connsiteX5" fmla="*/ 4080932 w 4151086"/>
              <a:gd name="connsiteY5" fmla="*/ 420914 h 420914"/>
              <a:gd name="connsiteX6" fmla="*/ 70154 w 4151086"/>
              <a:gd name="connsiteY6" fmla="*/ 420914 h 420914"/>
              <a:gd name="connsiteX7" fmla="*/ 0 w 4151086"/>
              <a:gd name="connsiteY7" fmla="*/ 350760 h 420914"/>
              <a:gd name="connsiteX8" fmla="*/ 0 w 4151086"/>
              <a:gd name="connsiteY8" fmla="*/ 70154 h 420914"/>
              <a:gd name="connsiteX0" fmla="*/ 21827 w 4172913"/>
              <a:gd name="connsiteY0" fmla="*/ 70154 h 420914"/>
              <a:gd name="connsiteX1" fmla="*/ 91981 w 4172913"/>
              <a:gd name="connsiteY1" fmla="*/ 0 h 420914"/>
              <a:gd name="connsiteX2" fmla="*/ 4102759 w 4172913"/>
              <a:gd name="connsiteY2" fmla="*/ 0 h 420914"/>
              <a:gd name="connsiteX3" fmla="*/ 4172913 w 4172913"/>
              <a:gd name="connsiteY3" fmla="*/ 70154 h 420914"/>
              <a:gd name="connsiteX4" fmla="*/ 4172913 w 4172913"/>
              <a:gd name="connsiteY4" fmla="*/ 350760 h 420914"/>
              <a:gd name="connsiteX5" fmla="*/ 4102759 w 4172913"/>
              <a:gd name="connsiteY5" fmla="*/ 420914 h 420914"/>
              <a:gd name="connsiteX6" fmla="*/ 15780 w 4172913"/>
              <a:gd name="connsiteY6" fmla="*/ 420914 h 420914"/>
              <a:gd name="connsiteX7" fmla="*/ 21827 w 4172913"/>
              <a:gd name="connsiteY7" fmla="*/ 350760 h 420914"/>
              <a:gd name="connsiteX8" fmla="*/ 21827 w 4172913"/>
              <a:gd name="connsiteY8" fmla="*/ 70154 h 420914"/>
              <a:gd name="connsiteX0" fmla="*/ 21827 w 4172913"/>
              <a:gd name="connsiteY0" fmla="*/ 70154 h 420914"/>
              <a:gd name="connsiteX1" fmla="*/ 30068 w 4172913"/>
              <a:gd name="connsiteY1" fmla="*/ 4763 h 420914"/>
              <a:gd name="connsiteX2" fmla="*/ 4102759 w 4172913"/>
              <a:gd name="connsiteY2" fmla="*/ 0 h 420914"/>
              <a:gd name="connsiteX3" fmla="*/ 4172913 w 4172913"/>
              <a:gd name="connsiteY3" fmla="*/ 70154 h 420914"/>
              <a:gd name="connsiteX4" fmla="*/ 4172913 w 4172913"/>
              <a:gd name="connsiteY4" fmla="*/ 350760 h 420914"/>
              <a:gd name="connsiteX5" fmla="*/ 4102759 w 4172913"/>
              <a:gd name="connsiteY5" fmla="*/ 420914 h 420914"/>
              <a:gd name="connsiteX6" fmla="*/ 15780 w 4172913"/>
              <a:gd name="connsiteY6" fmla="*/ 420914 h 420914"/>
              <a:gd name="connsiteX7" fmla="*/ 21827 w 4172913"/>
              <a:gd name="connsiteY7" fmla="*/ 350760 h 420914"/>
              <a:gd name="connsiteX8" fmla="*/ 21827 w 4172913"/>
              <a:gd name="connsiteY8" fmla="*/ 70154 h 420914"/>
              <a:gd name="connsiteX0" fmla="*/ 21827 w 4172913"/>
              <a:gd name="connsiteY0" fmla="*/ 70154 h 420914"/>
              <a:gd name="connsiteX1" fmla="*/ 30068 w 4172913"/>
              <a:gd name="connsiteY1" fmla="*/ 4763 h 420914"/>
              <a:gd name="connsiteX2" fmla="*/ 4102759 w 4172913"/>
              <a:gd name="connsiteY2" fmla="*/ 0 h 420914"/>
              <a:gd name="connsiteX3" fmla="*/ 4172913 w 4172913"/>
              <a:gd name="connsiteY3" fmla="*/ 70154 h 420914"/>
              <a:gd name="connsiteX4" fmla="*/ 4172913 w 4172913"/>
              <a:gd name="connsiteY4" fmla="*/ 350760 h 420914"/>
              <a:gd name="connsiteX5" fmla="*/ 4102759 w 4172913"/>
              <a:gd name="connsiteY5" fmla="*/ 420914 h 420914"/>
              <a:gd name="connsiteX6" fmla="*/ 15780 w 4172913"/>
              <a:gd name="connsiteY6" fmla="*/ 420914 h 420914"/>
              <a:gd name="connsiteX7" fmla="*/ 21827 w 4172913"/>
              <a:gd name="connsiteY7" fmla="*/ 350760 h 420914"/>
              <a:gd name="connsiteX8" fmla="*/ 21827 w 4172913"/>
              <a:gd name="connsiteY8" fmla="*/ 70154 h 420914"/>
              <a:gd name="connsiteX0" fmla="*/ 7498 w 4158584"/>
              <a:gd name="connsiteY0" fmla="*/ 70154 h 420914"/>
              <a:gd name="connsiteX1" fmla="*/ 15739 w 4158584"/>
              <a:gd name="connsiteY1" fmla="*/ 4763 h 420914"/>
              <a:gd name="connsiteX2" fmla="*/ 4088430 w 4158584"/>
              <a:gd name="connsiteY2" fmla="*/ 0 h 420914"/>
              <a:gd name="connsiteX3" fmla="*/ 4158584 w 4158584"/>
              <a:gd name="connsiteY3" fmla="*/ 70154 h 420914"/>
              <a:gd name="connsiteX4" fmla="*/ 4158584 w 4158584"/>
              <a:gd name="connsiteY4" fmla="*/ 350760 h 420914"/>
              <a:gd name="connsiteX5" fmla="*/ 4088430 w 4158584"/>
              <a:gd name="connsiteY5" fmla="*/ 420914 h 420914"/>
              <a:gd name="connsiteX6" fmla="*/ 1451 w 4158584"/>
              <a:gd name="connsiteY6" fmla="*/ 420914 h 420914"/>
              <a:gd name="connsiteX7" fmla="*/ 7498 w 4158584"/>
              <a:gd name="connsiteY7" fmla="*/ 350760 h 420914"/>
              <a:gd name="connsiteX8" fmla="*/ 7498 w 4158584"/>
              <a:gd name="connsiteY8" fmla="*/ 70154 h 420914"/>
              <a:gd name="connsiteX0" fmla="*/ 1628 w 4152714"/>
              <a:gd name="connsiteY0" fmla="*/ 70154 h 420914"/>
              <a:gd name="connsiteX1" fmla="*/ 9869 w 4152714"/>
              <a:gd name="connsiteY1" fmla="*/ 4763 h 420914"/>
              <a:gd name="connsiteX2" fmla="*/ 4082560 w 4152714"/>
              <a:gd name="connsiteY2" fmla="*/ 0 h 420914"/>
              <a:gd name="connsiteX3" fmla="*/ 4152714 w 4152714"/>
              <a:gd name="connsiteY3" fmla="*/ 70154 h 420914"/>
              <a:gd name="connsiteX4" fmla="*/ 4152714 w 4152714"/>
              <a:gd name="connsiteY4" fmla="*/ 350760 h 420914"/>
              <a:gd name="connsiteX5" fmla="*/ 4082560 w 4152714"/>
              <a:gd name="connsiteY5" fmla="*/ 420914 h 420914"/>
              <a:gd name="connsiteX6" fmla="*/ 2725 w 4152714"/>
              <a:gd name="connsiteY6" fmla="*/ 418532 h 420914"/>
              <a:gd name="connsiteX7" fmla="*/ 1628 w 4152714"/>
              <a:gd name="connsiteY7" fmla="*/ 350760 h 420914"/>
              <a:gd name="connsiteX8" fmla="*/ 1628 w 4152714"/>
              <a:gd name="connsiteY8" fmla="*/ 70154 h 42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52714" h="420914">
                <a:moveTo>
                  <a:pt x="1628" y="70154"/>
                </a:moveTo>
                <a:cubicBezTo>
                  <a:pt x="1628" y="31409"/>
                  <a:pt x="2081" y="4763"/>
                  <a:pt x="9869" y="4763"/>
                </a:cubicBezTo>
                <a:lnTo>
                  <a:pt x="4082560" y="0"/>
                </a:lnTo>
                <a:cubicBezTo>
                  <a:pt x="4121305" y="0"/>
                  <a:pt x="4152714" y="31409"/>
                  <a:pt x="4152714" y="70154"/>
                </a:cubicBezTo>
                <a:lnTo>
                  <a:pt x="4152714" y="350760"/>
                </a:lnTo>
                <a:cubicBezTo>
                  <a:pt x="4152714" y="389505"/>
                  <a:pt x="4121305" y="420914"/>
                  <a:pt x="4082560" y="420914"/>
                </a:cubicBezTo>
                <a:lnTo>
                  <a:pt x="2725" y="418532"/>
                </a:lnTo>
                <a:cubicBezTo>
                  <a:pt x="-2682" y="416150"/>
                  <a:pt x="1628" y="389505"/>
                  <a:pt x="1628" y="350760"/>
                </a:cubicBezTo>
                <a:lnTo>
                  <a:pt x="1628" y="70154"/>
                </a:lnTo>
                <a:close/>
              </a:path>
            </a:pathLst>
          </a:custGeom>
          <a:solidFill>
            <a:srgbClr val="9F224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Ins="216000" rtlCol="0" anchor="ctr"/>
          <a:lstStyle/>
          <a:p>
            <a:pPr marL="0" marR="0" lvl="0" indent="0" algn="r" defTabSz="36577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endParaRPr kumimoji="0" lang="es-MX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verta" panose="00000500000000000000" pitchFamily="50" charset="0"/>
              <a:ea typeface="Calibri"/>
              <a:cs typeface="Calibri"/>
              <a:sym typeface="Calibri"/>
            </a:endParaRPr>
          </a:p>
        </p:txBody>
      </p:sp>
      <p:pic>
        <p:nvPicPr>
          <p:cNvPr id="10" name="Imagen 9" descr="Un dibujo animado con letras&#10;&#10;Descripción generada automáticamente con confianza baja">
            <a:extLst>
              <a:ext uri="{FF2B5EF4-FFF2-40B4-BE49-F238E27FC236}">
                <a16:creationId xmlns:a16="http://schemas.microsoft.com/office/drawing/2014/main" id="{84285C7D-6A52-461C-8C50-799DA961ED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789" y="275935"/>
            <a:ext cx="2127863" cy="550800"/>
          </a:xfrm>
          <a:prstGeom prst="rect">
            <a:avLst/>
          </a:prstGeom>
        </p:spPr>
      </p:pic>
      <p:pic>
        <p:nvPicPr>
          <p:cNvPr id="16" name="Imagen 15" descr="Logotipo&#10;&#10;Descripción generada automáticamente">
            <a:extLst>
              <a:ext uri="{FF2B5EF4-FFF2-40B4-BE49-F238E27FC236}">
                <a16:creationId xmlns:a16="http://schemas.microsoft.com/office/drawing/2014/main" id="{7880ABBA-2638-484C-B32A-035BEA3DA27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7100" y="236500"/>
            <a:ext cx="620361" cy="623421"/>
          </a:xfrm>
          <a:prstGeom prst="rect">
            <a:avLst/>
          </a:prstGeom>
        </p:spPr>
      </p:pic>
      <p:sp>
        <p:nvSpPr>
          <p:cNvPr id="14" name="テキスト プレースホルダー 9">
            <a:extLst>
              <a:ext uri="{FF2B5EF4-FFF2-40B4-BE49-F238E27FC236}">
                <a16:creationId xmlns:a16="http://schemas.microsoft.com/office/drawing/2014/main" id="{57E07183-3C7E-0366-18D3-954F8CF43D6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632" y="312407"/>
            <a:ext cx="7320209" cy="57794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2400" b="1" baseline="0">
                <a:solidFill>
                  <a:schemeClr val="bg1">
                    <a:lumMod val="10000"/>
                    <a:lumOff val="90000"/>
                  </a:schemeClr>
                </a:solidFill>
                <a:latin typeface="Averta" panose="00000500000000000000" pitchFamily="50" charset="0"/>
              </a:defRPr>
            </a:lvl1pPr>
          </a:lstStyle>
          <a:p>
            <a:pPr lvl="0"/>
            <a:r>
              <a:rPr lang="en-US" dirty="0" err="1"/>
              <a:t>Titulo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16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5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2A498F-682D-26D2-2FC3-03F08AAC3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E21E09D-917E-5EC8-0961-FA02DE5D6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F24C9B-1901-D78A-797A-DD755B985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6E76A-E8BF-4D8A-ABAD-C230526D575F}" type="datetimeFigureOut">
              <a:rPr lang="es-MX" smtClean="0"/>
              <a:t>22/10/2024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EE5566-3085-D6AD-CE85-BB4628BD0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173FA9-A5BA-6826-8EE6-859CCBCC0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960-D303-4941-98D1-B05A626AF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740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B0E7B3-D0D1-5C5C-FCF9-E29626810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1810D86-1BE8-59E3-04DD-BF17D42EA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BF83BB-8B18-1386-2BA2-0A956E00D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6E76A-E8BF-4D8A-ABAD-C230526D575F}" type="datetimeFigureOut">
              <a:rPr lang="es-MX" smtClean="0"/>
              <a:t>22/10/2024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D069BE-B928-AE1C-DC77-8012AFB81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5F69EB0-A776-3F42-C718-92816D3F6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960-D303-4941-98D1-B05A626AF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0061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EC7AEA-733D-1CA9-2B8B-A45579617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9375F4C-03E2-E9B5-46AB-862566ED85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48EF41-734E-031F-7DE1-065900313F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514F29-7C75-77DD-F8BD-CEC6E9E8C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6E76A-E8BF-4D8A-ABAD-C230526D575F}" type="datetimeFigureOut">
              <a:rPr lang="es-MX" smtClean="0"/>
              <a:t>22/10/2024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EB223BF-07F3-2670-AACD-CD9786E5E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0668756-1BC4-C5E7-5800-C02EEE871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960-D303-4941-98D1-B05A626AF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9314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C2A11C-B254-4DB1-2D8A-1700655A3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97E9D38-E2D6-9694-746B-EDDB35EA9A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42567C9-F98D-4283-0691-CDC1D76F68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BBC0AF5-A0D5-83A6-DEE4-C52F2E04A4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BC36E89-FC6E-272E-4F85-4EA1CC0DEB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7075876-61B0-BCBC-9B99-14D423875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6E76A-E8BF-4D8A-ABAD-C230526D575F}" type="datetimeFigureOut">
              <a:rPr lang="es-MX" smtClean="0"/>
              <a:t>22/10/2024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208AEDE-7573-5198-4311-5713321F4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CD8598B-DC2D-BC5A-A79C-411E3DC61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960-D303-4941-98D1-B05A626AF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7849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A7385A-6624-E19E-8E1A-7FB614308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A76AF03-B3ED-67D8-F007-16DB30420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6E76A-E8BF-4D8A-ABAD-C230526D575F}" type="datetimeFigureOut">
              <a:rPr lang="es-MX" smtClean="0"/>
              <a:t>22/10/2024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4A8A78-E924-998D-2C12-4B2F76D3A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CD354E3-2E61-CD18-73E3-9EA3FD99B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960-D303-4941-98D1-B05A626AF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918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A5D3F2D-AF3A-E84C-F825-E13A3CFCF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6E76A-E8BF-4D8A-ABAD-C230526D575F}" type="datetimeFigureOut">
              <a:rPr lang="es-MX" smtClean="0"/>
              <a:t>22/10/2024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64CC1CF-12A6-12C5-7721-3B9B48A76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6A8264C-7463-8361-7012-5740BC62E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960-D303-4941-98D1-B05A626AF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682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F8264D-9364-0855-0296-DD6641791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CBC8F8-C44B-9DDD-7421-F0693977B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812289F-62BA-63E3-40ED-BEB53F093D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C6389F8-6574-0C9B-54AC-28150C5A3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6E76A-E8BF-4D8A-ABAD-C230526D575F}" type="datetimeFigureOut">
              <a:rPr lang="es-MX" smtClean="0"/>
              <a:t>22/10/2024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6C895FB-D394-764D-E3FA-3F19DB466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2362B5C-4567-54C6-AAC4-574F51AD9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960-D303-4941-98D1-B05A626AF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7714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DB2EC0-092E-5937-19DE-11F1EB881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082AB35-B4E2-4AAB-EEDD-A7E63CA058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C45079F-BA77-E34B-1228-5E1E912F3A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520C161-EE4A-EADB-BE1B-9ECBFD3D6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6E76A-E8BF-4D8A-ABAD-C230526D575F}" type="datetimeFigureOut">
              <a:rPr lang="es-MX" smtClean="0"/>
              <a:t>22/10/2024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8A3E581-998C-D69B-0B63-246B84816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1DCFD36-76AA-F5A3-1FF3-C46ECB452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960-D303-4941-98D1-B05A626AF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645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225E54C-19F1-D29C-9DCB-A0919F58A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F8FBF1C-2F89-3F0E-3B1C-D141CE58D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3C7FF5C-79F6-1C1C-06B9-6C7018712F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86E76A-E8BF-4D8A-ABAD-C230526D575F}" type="datetimeFigureOut">
              <a:rPr lang="es-MX" smtClean="0"/>
              <a:t>22/10/2024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8C58761-F4EE-0016-FA8D-4CE82631FA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3C2E80-C321-A3A6-89BA-46261E543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1B4960-D303-4941-98D1-B05A626AF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430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A027E838-8E0F-884C-280A-91000FFBBBA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632" y="283832"/>
            <a:ext cx="7320209" cy="577942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Control de Accesos Gerencia Cd. Del Carmen </a:t>
            </a:r>
            <a:endParaRPr lang="es-MX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5BD34EB8-2098-2F00-F239-E5522256D4CA}"/>
              </a:ext>
            </a:extLst>
          </p:cNvPr>
          <p:cNvSpPr/>
          <p:nvPr/>
        </p:nvSpPr>
        <p:spPr>
          <a:xfrm>
            <a:off x="0" y="901651"/>
            <a:ext cx="4109428" cy="295116"/>
          </a:xfrm>
          <a:prstGeom prst="roundRect">
            <a:avLst/>
          </a:prstGeom>
          <a:solidFill>
            <a:srgbClr val="B49A7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412750" hangingPunct="0"/>
            <a:r>
              <a:rPr lang="es-ES" sz="1400" b="1" dirty="0">
                <a:latin typeface="Averta" panose="00000500000000000000" pitchFamily="50" charset="0"/>
                <a:ea typeface="Helvetica Neue Medium"/>
                <a:cs typeface="Helvetica Neue Medium"/>
                <a:sym typeface="Helvetica Neue Medium"/>
              </a:rPr>
              <a:t>Diagrama de generación de pases.</a:t>
            </a:r>
            <a:endParaRPr lang="es-MX" sz="1100" b="1" dirty="0">
              <a:latin typeface="Averta" panose="00000500000000000000" pitchFamily="50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Rectángulo: esquinas redondeadas 38">
            <a:extLst>
              <a:ext uri="{FF2B5EF4-FFF2-40B4-BE49-F238E27FC236}">
                <a16:creationId xmlns:a16="http://schemas.microsoft.com/office/drawing/2014/main" id="{72EE3424-60AD-87A8-816B-459A1DF747EE}"/>
              </a:ext>
            </a:extLst>
          </p:cNvPr>
          <p:cNvSpPr/>
          <p:nvPr/>
        </p:nvSpPr>
        <p:spPr>
          <a:xfrm>
            <a:off x="975359" y="1759131"/>
            <a:ext cx="1854926" cy="8708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a:endParaRPr>
          </a:p>
        </p:txBody>
      </p:sp>
      <p:sp>
        <p:nvSpPr>
          <p:cNvPr id="40" name="Rectángulo: esquinas redondeadas 39">
            <a:extLst>
              <a:ext uri="{FF2B5EF4-FFF2-40B4-BE49-F238E27FC236}">
                <a16:creationId xmlns:a16="http://schemas.microsoft.com/office/drawing/2014/main" id="{1A04C0F7-7377-E596-67AC-C5BBDB5B7944}"/>
              </a:ext>
            </a:extLst>
          </p:cNvPr>
          <p:cNvSpPr/>
          <p:nvPr/>
        </p:nvSpPr>
        <p:spPr>
          <a:xfrm>
            <a:off x="975359" y="3964586"/>
            <a:ext cx="1854926" cy="87085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a:endParaRPr>
          </a:p>
        </p:txBody>
      </p:sp>
      <p:sp>
        <p:nvSpPr>
          <p:cNvPr id="41" name="Rectángulo: esquinas redondeadas 40">
            <a:extLst>
              <a:ext uri="{FF2B5EF4-FFF2-40B4-BE49-F238E27FC236}">
                <a16:creationId xmlns:a16="http://schemas.microsoft.com/office/drawing/2014/main" id="{C92F1668-47E4-1715-2DA2-9B1EA44B9970}"/>
              </a:ext>
            </a:extLst>
          </p:cNvPr>
          <p:cNvSpPr/>
          <p:nvPr/>
        </p:nvSpPr>
        <p:spPr>
          <a:xfrm>
            <a:off x="975359" y="5095181"/>
            <a:ext cx="1854926" cy="87085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78D29FF1-F93E-EE53-7784-C2EB97933977}"/>
              </a:ext>
            </a:extLst>
          </p:cNvPr>
          <p:cNvSpPr txBox="1"/>
          <p:nvPr/>
        </p:nvSpPr>
        <p:spPr>
          <a:xfrm>
            <a:off x="912041" y="1822912"/>
            <a:ext cx="1972014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Módulo de Contratos</a:t>
            </a:r>
          </a:p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(Comercialización)</a:t>
            </a:r>
          </a:p>
          <a:p>
            <a:pPr algn="ctr"/>
            <a:r>
              <a:rPr lang="es-E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desarrollo / MONTEBER</a:t>
            </a:r>
            <a:endParaRPr lang="es-MX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ángulo: esquinas redondeadas 42">
            <a:extLst>
              <a:ext uri="{FF2B5EF4-FFF2-40B4-BE49-F238E27FC236}">
                <a16:creationId xmlns:a16="http://schemas.microsoft.com/office/drawing/2014/main" id="{224A33D5-7865-A43C-4101-01E9A206879A}"/>
              </a:ext>
            </a:extLst>
          </p:cNvPr>
          <p:cNvSpPr/>
          <p:nvPr/>
        </p:nvSpPr>
        <p:spPr>
          <a:xfrm>
            <a:off x="3992875" y="1756815"/>
            <a:ext cx="1854926" cy="87085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a:endParaRPr>
          </a:p>
        </p:txBody>
      </p:sp>
      <p:sp>
        <p:nvSpPr>
          <p:cNvPr id="44" name="Rectángulo: esquinas redondeadas 43">
            <a:extLst>
              <a:ext uri="{FF2B5EF4-FFF2-40B4-BE49-F238E27FC236}">
                <a16:creationId xmlns:a16="http://schemas.microsoft.com/office/drawing/2014/main" id="{12941083-359D-9D52-07FC-0D8E49A25CE4}"/>
              </a:ext>
            </a:extLst>
          </p:cNvPr>
          <p:cNvSpPr/>
          <p:nvPr/>
        </p:nvSpPr>
        <p:spPr>
          <a:xfrm>
            <a:off x="4010291" y="2997919"/>
            <a:ext cx="1854926" cy="87085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a:endParaRPr>
          </a:p>
        </p:txBody>
      </p:sp>
      <p:sp>
        <p:nvSpPr>
          <p:cNvPr id="45" name="Rectángulo: esquinas redondeadas 44">
            <a:extLst>
              <a:ext uri="{FF2B5EF4-FFF2-40B4-BE49-F238E27FC236}">
                <a16:creationId xmlns:a16="http://schemas.microsoft.com/office/drawing/2014/main" id="{2742BD86-7388-EE35-2B36-653FC73E9D7E}"/>
              </a:ext>
            </a:extLst>
          </p:cNvPr>
          <p:cNvSpPr/>
          <p:nvPr/>
        </p:nvSpPr>
        <p:spPr>
          <a:xfrm>
            <a:off x="6836226" y="2997919"/>
            <a:ext cx="1854926" cy="87085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a:endParaRPr>
          </a:p>
        </p:txBody>
      </p:sp>
      <p:sp>
        <p:nvSpPr>
          <p:cNvPr id="46" name="Rectángulo: esquinas redondeadas 45">
            <a:extLst>
              <a:ext uri="{FF2B5EF4-FFF2-40B4-BE49-F238E27FC236}">
                <a16:creationId xmlns:a16="http://schemas.microsoft.com/office/drawing/2014/main" id="{969C7041-79BD-4292-5F8B-A8CD2B9D1169}"/>
              </a:ext>
            </a:extLst>
          </p:cNvPr>
          <p:cNvSpPr/>
          <p:nvPr/>
        </p:nvSpPr>
        <p:spPr>
          <a:xfrm>
            <a:off x="9470568" y="2997919"/>
            <a:ext cx="1854926" cy="87085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C2D3A7B7-EF2E-63F8-397A-6639D29AF016}"/>
              </a:ext>
            </a:extLst>
          </p:cNvPr>
          <p:cNvSpPr txBox="1"/>
          <p:nvPr/>
        </p:nvSpPr>
        <p:spPr>
          <a:xfrm>
            <a:off x="1009149" y="5175121"/>
            <a:ext cx="17777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Apoyo de Accesos</a:t>
            </a:r>
          </a:p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(Administración / </a:t>
            </a:r>
          </a:p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Seguridad P.)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0E17A300-4740-51DF-D8C0-953337340FEB}"/>
              </a:ext>
            </a:extLst>
          </p:cNvPr>
          <p:cNvSpPr txBox="1"/>
          <p:nvPr/>
        </p:nvSpPr>
        <p:spPr>
          <a:xfrm>
            <a:off x="933442" y="4089897"/>
            <a:ext cx="1954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Acceso 4 / Papeletas</a:t>
            </a:r>
          </a:p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(Finanzas)</a:t>
            </a:r>
          </a:p>
        </p:txBody>
      </p:sp>
      <p:cxnSp>
        <p:nvCxnSpPr>
          <p:cNvPr id="52" name="Conector recto de flecha 51">
            <a:extLst>
              <a:ext uri="{FF2B5EF4-FFF2-40B4-BE49-F238E27FC236}">
                <a16:creationId xmlns:a16="http://schemas.microsoft.com/office/drawing/2014/main" id="{2C9E19D4-3DF9-CAC3-E754-5B7216468686}"/>
              </a:ext>
            </a:extLst>
          </p:cNvPr>
          <p:cNvCxnSpPr>
            <a:cxnSpLocks/>
          </p:cNvCxnSpPr>
          <p:nvPr/>
        </p:nvCxnSpPr>
        <p:spPr>
          <a:xfrm>
            <a:off x="2833117" y="2169160"/>
            <a:ext cx="1159756" cy="0"/>
          </a:xfrm>
          <a:prstGeom prst="straightConnector1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Conector recto de flecha 53">
            <a:extLst>
              <a:ext uri="{FF2B5EF4-FFF2-40B4-BE49-F238E27FC236}">
                <a16:creationId xmlns:a16="http://schemas.microsoft.com/office/drawing/2014/main" id="{875FE403-87FC-0307-484A-1273A106A98B}"/>
              </a:ext>
            </a:extLst>
          </p:cNvPr>
          <p:cNvCxnSpPr>
            <a:cxnSpLocks/>
          </p:cNvCxnSpPr>
          <p:nvPr/>
        </p:nvCxnSpPr>
        <p:spPr>
          <a:xfrm>
            <a:off x="2220686" y="3193645"/>
            <a:ext cx="1726013" cy="0"/>
          </a:xfrm>
          <a:prstGeom prst="straightConnector1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Conector recto de flecha 55">
            <a:extLst>
              <a:ext uri="{FF2B5EF4-FFF2-40B4-BE49-F238E27FC236}">
                <a16:creationId xmlns:a16="http://schemas.microsoft.com/office/drawing/2014/main" id="{A7F8E35D-83B6-A95A-B70A-3E2AF08D2E8D}"/>
              </a:ext>
            </a:extLst>
          </p:cNvPr>
          <p:cNvCxnSpPr>
            <a:cxnSpLocks/>
          </p:cNvCxnSpPr>
          <p:nvPr/>
        </p:nvCxnSpPr>
        <p:spPr>
          <a:xfrm>
            <a:off x="2220685" y="3494062"/>
            <a:ext cx="1726013" cy="0"/>
          </a:xfrm>
          <a:prstGeom prst="straightConnector1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Conector recto 57">
            <a:extLst>
              <a:ext uri="{FF2B5EF4-FFF2-40B4-BE49-F238E27FC236}">
                <a16:creationId xmlns:a16="http://schemas.microsoft.com/office/drawing/2014/main" id="{7395C9CC-10D2-7BBA-5736-165C4418897B}"/>
              </a:ext>
            </a:extLst>
          </p:cNvPr>
          <p:cNvCxnSpPr>
            <a:cxnSpLocks/>
          </p:cNvCxnSpPr>
          <p:nvPr/>
        </p:nvCxnSpPr>
        <p:spPr>
          <a:xfrm flipV="1">
            <a:off x="2220685" y="2635026"/>
            <a:ext cx="0" cy="586694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cto 61">
            <a:extLst>
              <a:ext uri="{FF2B5EF4-FFF2-40B4-BE49-F238E27FC236}">
                <a16:creationId xmlns:a16="http://schemas.microsoft.com/office/drawing/2014/main" id="{E49D1D55-4744-FDE5-2D64-7D7566ED2B7A}"/>
              </a:ext>
            </a:extLst>
          </p:cNvPr>
          <p:cNvCxnSpPr>
            <a:cxnSpLocks/>
          </p:cNvCxnSpPr>
          <p:nvPr/>
        </p:nvCxnSpPr>
        <p:spPr>
          <a:xfrm flipV="1">
            <a:off x="2220685" y="3468087"/>
            <a:ext cx="0" cy="496499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CuadroTexto 63">
            <a:extLst>
              <a:ext uri="{FF2B5EF4-FFF2-40B4-BE49-F238E27FC236}">
                <a16:creationId xmlns:a16="http://schemas.microsoft.com/office/drawing/2014/main" id="{C0BEB218-052C-4EA0-3CFB-139651C66C9E}"/>
              </a:ext>
            </a:extLst>
          </p:cNvPr>
          <p:cNvSpPr txBox="1"/>
          <p:nvPr/>
        </p:nvSpPr>
        <p:spPr>
          <a:xfrm>
            <a:off x="3960624" y="3080930"/>
            <a:ext cx="197201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Módulo de Cobranza</a:t>
            </a:r>
          </a:p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(Finanzas)</a:t>
            </a:r>
          </a:p>
          <a:p>
            <a:pPr algn="ctr"/>
            <a:r>
              <a:rPr lang="es-E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MONTEBER</a:t>
            </a:r>
            <a:endParaRPr lang="es-MX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D5A358AE-99BF-8864-8D7F-AD518501832C}"/>
              </a:ext>
            </a:extLst>
          </p:cNvPr>
          <p:cNvSpPr txBox="1"/>
          <p:nvPr/>
        </p:nvSpPr>
        <p:spPr>
          <a:xfrm>
            <a:off x="4049181" y="1816288"/>
            <a:ext cx="17473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Pases Vehiculares</a:t>
            </a:r>
          </a:p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(Comercialización)</a:t>
            </a:r>
          </a:p>
        </p:txBody>
      </p:sp>
      <p:cxnSp>
        <p:nvCxnSpPr>
          <p:cNvPr id="66" name="Conector recto de flecha 65">
            <a:extLst>
              <a:ext uri="{FF2B5EF4-FFF2-40B4-BE49-F238E27FC236}">
                <a16:creationId xmlns:a16="http://schemas.microsoft.com/office/drawing/2014/main" id="{509D0701-F50B-0918-DF8A-0C9D2C31280D}"/>
              </a:ext>
            </a:extLst>
          </p:cNvPr>
          <p:cNvCxnSpPr>
            <a:cxnSpLocks/>
          </p:cNvCxnSpPr>
          <p:nvPr/>
        </p:nvCxnSpPr>
        <p:spPr>
          <a:xfrm flipH="1" flipV="1">
            <a:off x="7486288" y="3873050"/>
            <a:ext cx="1897" cy="533067"/>
          </a:xfrm>
          <a:prstGeom prst="straightConnector1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Conector recto 67">
            <a:extLst>
              <a:ext uri="{FF2B5EF4-FFF2-40B4-BE49-F238E27FC236}">
                <a16:creationId xmlns:a16="http://schemas.microsoft.com/office/drawing/2014/main" id="{09B50585-E3B5-7A61-203C-7BA720048DD8}"/>
              </a:ext>
            </a:extLst>
          </p:cNvPr>
          <p:cNvCxnSpPr>
            <a:cxnSpLocks/>
          </p:cNvCxnSpPr>
          <p:nvPr/>
        </p:nvCxnSpPr>
        <p:spPr>
          <a:xfrm flipH="1">
            <a:off x="2835442" y="4386237"/>
            <a:ext cx="4684691" cy="22295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onector recto de flecha 69">
            <a:extLst>
              <a:ext uri="{FF2B5EF4-FFF2-40B4-BE49-F238E27FC236}">
                <a16:creationId xmlns:a16="http://schemas.microsoft.com/office/drawing/2014/main" id="{DCE8273A-B2E8-9DC0-65C3-F9623C30ACA7}"/>
              </a:ext>
            </a:extLst>
          </p:cNvPr>
          <p:cNvCxnSpPr>
            <a:cxnSpLocks/>
          </p:cNvCxnSpPr>
          <p:nvPr/>
        </p:nvCxnSpPr>
        <p:spPr>
          <a:xfrm flipV="1">
            <a:off x="7977217" y="3878506"/>
            <a:ext cx="0" cy="1726970"/>
          </a:xfrm>
          <a:prstGeom prst="straightConnector1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Conector recto 70">
            <a:extLst>
              <a:ext uri="{FF2B5EF4-FFF2-40B4-BE49-F238E27FC236}">
                <a16:creationId xmlns:a16="http://schemas.microsoft.com/office/drawing/2014/main" id="{EFB21C5E-92EE-FCF9-FE6D-F1344A453833}"/>
              </a:ext>
            </a:extLst>
          </p:cNvPr>
          <p:cNvCxnSpPr>
            <a:cxnSpLocks/>
          </p:cNvCxnSpPr>
          <p:nvPr/>
        </p:nvCxnSpPr>
        <p:spPr>
          <a:xfrm flipH="1">
            <a:off x="2842593" y="5585596"/>
            <a:ext cx="5154620" cy="0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CuadroTexto 75">
            <a:extLst>
              <a:ext uri="{FF2B5EF4-FFF2-40B4-BE49-F238E27FC236}">
                <a16:creationId xmlns:a16="http://schemas.microsoft.com/office/drawing/2014/main" id="{B28D4815-6EBA-D0DF-F57C-B62133338A4E}"/>
              </a:ext>
            </a:extLst>
          </p:cNvPr>
          <p:cNvSpPr txBox="1"/>
          <p:nvPr/>
        </p:nvSpPr>
        <p:spPr>
          <a:xfrm>
            <a:off x="6749679" y="3080930"/>
            <a:ext cx="19720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Validación Acceso</a:t>
            </a:r>
          </a:p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(Seguridad Portuaria)</a:t>
            </a:r>
          </a:p>
          <a:p>
            <a:pPr algn="ctr"/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Código QR</a:t>
            </a:r>
            <a:endParaRPr lang="es-MX" sz="11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83D9D780-1106-F448-C049-2248188B4E19}"/>
              </a:ext>
            </a:extLst>
          </p:cNvPr>
          <p:cNvSpPr txBox="1"/>
          <p:nvPr/>
        </p:nvSpPr>
        <p:spPr>
          <a:xfrm>
            <a:off x="9412024" y="3034763"/>
            <a:ext cx="19720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Registro de Acceso</a:t>
            </a:r>
          </a:p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(Seguridad Portuaria)</a:t>
            </a:r>
          </a:p>
          <a:p>
            <a:pPr algn="ctr"/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Código QR</a:t>
            </a:r>
            <a:endParaRPr lang="es-MX" sz="11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8" name="Conector recto de flecha 77">
            <a:extLst>
              <a:ext uri="{FF2B5EF4-FFF2-40B4-BE49-F238E27FC236}">
                <a16:creationId xmlns:a16="http://schemas.microsoft.com/office/drawing/2014/main" id="{02B51C5D-4E82-90C2-740B-7CAC2E9E2F5D}"/>
              </a:ext>
            </a:extLst>
          </p:cNvPr>
          <p:cNvCxnSpPr>
            <a:cxnSpLocks/>
          </p:cNvCxnSpPr>
          <p:nvPr/>
        </p:nvCxnSpPr>
        <p:spPr>
          <a:xfrm>
            <a:off x="8706679" y="3422545"/>
            <a:ext cx="763889" cy="0"/>
          </a:xfrm>
          <a:prstGeom prst="straightConnector1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Conector recto 81">
            <a:extLst>
              <a:ext uri="{FF2B5EF4-FFF2-40B4-BE49-F238E27FC236}">
                <a16:creationId xmlns:a16="http://schemas.microsoft.com/office/drawing/2014/main" id="{95F79D90-7ED1-988F-C667-457D504CEDA4}"/>
              </a:ext>
            </a:extLst>
          </p:cNvPr>
          <p:cNvCxnSpPr>
            <a:cxnSpLocks/>
          </p:cNvCxnSpPr>
          <p:nvPr/>
        </p:nvCxnSpPr>
        <p:spPr>
          <a:xfrm flipH="1">
            <a:off x="5858129" y="2144681"/>
            <a:ext cx="1911535" cy="0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de flecha 83">
            <a:extLst>
              <a:ext uri="{FF2B5EF4-FFF2-40B4-BE49-F238E27FC236}">
                <a16:creationId xmlns:a16="http://schemas.microsoft.com/office/drawing/2014/main" id="{0C726D77-553F-20BE-8CC1-9979F6506F87}"/>
              </a:ext>
            </a:extLst>
          </p:cNvPr>
          <p:cNvCxnSpPr>
            <a:cxnSpLocks/>
          </p:cNvCxnSpPr>
          <p:nvPr/>
        </p:nvCxnSpPr>
        <p:spPr>
          <a:xfrm>
            <a:off x="7739785" y="2144681"/>
            <a:ext cx="0" cy="853238"/>
          </a:xfrm>
          <a:prstGeom prst="straightConnector1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9" name="CuadroTexto 88">
            <a:extLst>
              <a:ext uri="{FF2B5EF4-FFF2-40B4-BE49-F238E27FC236}">
                <a16:creationId xmlns:a16="http://schemas.microsoft.com/office/drawing/2014/main" id="{C9D3CBD0-37D8-E3B4-BFD9-FC3511BB4638}"/>
              </a:ext>
            </a:extLst>
          </p:cNvPr>
          <p:cNvSpPr txBox="1"/>
          <p:nvPr/>
        </p:nvSpPr>
        <p:spPr>
          <a:xfrm>
            <a:off x="8466250" y="3946883"/>
            <a:ext cx="1327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Accesos 1 - 4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812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4DF4E684-64CD-A029-CAA7-C90501553F7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Que es LPR">
            <a:extLst>
              <a:ext uri="{FF2B5EF4-FFF2-40B4-BE49-F238E27FC236}">
                <a16:creationId xmlns:a16="http://schemas.microsoft.com/office/drawing/2014/main" id="{B3568E8D-0D17-35D7-C0B5-527874040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57" y="1817504"/>
            <a:ext cx="6240963" cy="439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B0D4202-D318-9DC2-6B29-3394A0E34F90}"/>
              </a:ext>
            </a:extLst>
          </p:cNvPr>
          <p:cNvSpPr txBox="1"/>
          <p:nvPr/>
        </p:nvSpPr>
        <p:spPr>
          <a:xfrm>
            <a:off x="5558458" y="1066353"/>
            <a:ext cx="6167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MX" b="1" i="0" dirty="0">
                <a:solidFill>
                  <a:srgbClr val="041018"/>
                </a:solidFill>
                <a:effectLst/>
                <a:latin typeface="proxima-nova"/>
              </a:rPr>
              <a:t>Cámaras LPR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E4BFCB9-CE64-47F5-D7CC-4A5E3B5D20F3}"/>
              </a:ext>
            </a:extLst>
          </p:cNvPr>
          <p:cNvSpPr txBox="1"/>
          <p:nvPr/>
        </p:nvSpPr>
        <p:spPr>
          <a:xfrm>
            <a:off x="6356920" y="2362840"/>
            <a:ext cx="571912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b="0" i="0" dirty="0">
                <a:solidFill>
                  <a:srgbClr val="111111"/>
                </a:solidFill>
                <a:effectLst/>
                <a:latin typeface="proxima-nova"/>
              </a:rPr>
              <a:t>En una implementación típica de LPR, por ejemplo, para el caso de control de ingreso vehicular a un establecimiento, o parqueadero, los componentes básicos que conforman el sistema se pueden agrupar en cuatro y son:</a:t>
            </a:r>
          </a:p>
          <a:p>
            <a:pPr algn="l"/>
            <a:endParaRPr lang="es-ES" b="0" i="0" dirty="0">
              <a:solidFill>
                <a:srgbClr val="111111"/>
              </a:solidFill>
              <a:effectLst/>
              <a:latin typeface="proxima-nova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111111"/>
                </a:solidFill>
                <a:effectLst/>
                <a:latin typeface="proxima-nova"/>
              </a:rPr>
              <a:t>Componentes para la detección de presencia de vehículo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111111"/>
                </a:solidFill>
                <a:effectLst/>
                <a:latin typeface="proxima-nova"/>
              </a:rPr>
              <a:t>Los elementos de restricción de paso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111111"/>
                </a:solidFill>
                <a:effectLst/>
                <a:latin typeface="proxima-nova"/>
              </a:rPr>
              <a:t>Cámaras para la lectura de placas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111111"/>
                </a:solidFill>
                <a:effectLst/>
                <a:latin typeface="proxima-nova"/>
              </a:rPr>
              <a:t>Software de gestión del sistema</a:t>
            </a:r>
          </a:p>
        </p:txBody>
      </p:sp>
    </p:spTree>
    <p:extLst>
      <p:ext uri="{BB962C8B-B14F-4D97-AF65-F5344CB8AC3E}">
        <p14:creationId xmlns:p14="http://schemas.microsoft.com/office/powerpoint/2010/main" val="1750413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873F4B-0E86-3494-E190-0C528B5EA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C28852A-631C-5AFE-FD66-D75DFD07B55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632" y="283832"/>
            <a:ext cx="7320209" cy="577942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Control de Accesos Gerencia Cd. Del Carmen </a:t>
            </a:r>
            <a:endParaRPr lang="es-MX" dirty="0"/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B56E1829-0CC0-2B9C-A3B4-BF70E381205C}"/>
              </a:ext>
            </a:extLst>
          </p:cNvPr>
          <p:cNvSpPr/>
          <p:nvPr/>
        </p:nvSpPr>
        <p:spPr>
          <a:xfrm>
            <a:off x="0" y="901651"/>
            <a:ext cx="4109428" cy="295116"/>
          </a:xfrm>
          <a:prstGeom prst="roundRect">
            <a:avLst/>
          </a:prstGeom>
          <a:solidFill>
            <a:srgbClr val="B49A7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412750" hangingPunct="0"/>
            <a:r>
              <a:rPr lang="es-ES" sz="1400" b="1" dirty="0">
                <a:latin typeface="Averta" panose="00000500000000000000" pitchFamily="50" charset="0"/>
              </a:rPr>
              <a:t>Captura de datos para generación de pases.</a:t>
            </a:r>
            <a:endParaRPr lang="es-MX" sz="1100" b="1" dirty="0">
              <a:solidFill>
                <a:srgbClr val="FFFFFF"/>
              </a:solidFill>
              <a:latin typeface="Averta" panose="00000500000000000000" pitchFamily="50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4D347C8-BBA4-21CE-75BA-2F984BF2F5BE}"/>
              </a:ext>
            </a:extLst>
          </p:cNvPr>
          <p:cNvSpPr txBox="1"/>
          <p:nvPr/>
        </p:nvSpPr>
        <p:spPr>
          <a:xfrm>
            <a:off x="4492997" y="1516934"/>
            <a:ext cx="320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b="1" dirty="0"/>
              <a:t>Captura en sistema de pases</a:t>
            </a:r>
            <a:endParaRPr lang="es-MX" dirty="0"/>
          </a:p>
        </p:txBody>
      </p:sp>
      <p:pic>
        <p:nvPicPr>
          <p:cNvPr id="7" name="Imagen 6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60AAFEFC-6D19-7CD0-480E-C86BFB60E2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5"/>
          <a:stretch/>
        </p:blipFill>
        <p:spPr>
          <a:xfrm>
            <a:off x="2487161" y="1955938"/>
            <a:ext cx="7200257" cy="2189345"/>
          </a:xfrm>
          <a:prstGeom prst="rect">
            <a:avLst/>
          </a:prstGeom>
        </p:spPr>
      </p:pic>
      <p:pic>
        <p:nvPicPr>
          <p:cNvPr id="10" name="Imagen 9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9AC2A618-DD1A-2444-098E-219C7C66AB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8"/>
          <a:stretch/>
        </p:blipFill>
        <p:spPr>
          <a:xfrm>
            <a:off x="2495871" y="4360563"/>
            <a:ext cx="7200257" cy="210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25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5CDB26-659B-91FD-7985-CBF166F370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09783E7-8102-3DE5-B192-53F62EAE609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632" y="283832"/>
            <a:ext cx="7320209" cy="577942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Control de Accesos Gerencia Cd. Del Carmen </a:t>
            </a:r>
            <a:endParaRPr lang="es-MX" dirty="0"/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5C48783D-9270-3B84-DA63-5E7F317F3658}"/>
              </a:ext>
            </a:extLst>
          </p:cNvPr>
          <p:cNvSpPr/>
          <p:nvPr/>
        </p:nvSpPr>
        <p:spPr>
          <a:xfrm>
            <a:off x="0" y="901651"/>
            <a:ext cx="4109428" cy="295116"/>
          </a:xfrm>
          <a:prstGeom prst="roundRect">
            <a:avLst/>
          </a:prstGeom>
          <a:solidFill>
            <a:srgbClr val="B49A7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412750" hangingPunct="0"/>
            <a:r>
              <a:rPr lang="es-ES" sz="1400" b="1" dirty="0">
                <a:latin typeface="Averta" panose="00000500000000000000" pitchFamily="50" charset="0"/>
              </a:rPr>
              <a:t>Tipos de Pases de Acceso.(Validación por QR)</a:t>
            </a:r>
            <a:endParaRPr lang="es-MX" sz="1100" b="1" dirty="0">
              <a:solidFill>
                <a:srgbClr val="FFFFFF"/>
              </a:solidFill>
              <a:latin typeface="Averta" panose="00000500000000000000" pitchFamily="50" charset="0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026" name="Imagen 5">
            <a:extLst>
              <a:ext uri="{FF2B5EF4-FFF2-40B4-BE49-F238E27FC236}">
                <a16:creationId xmlns:a16="http://schemas.microsoft.com/office/drawing/2014/main" id="{62372B1A-DCEE-36F1-19AA-3B7BE7E36C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21" y="2103932"/>
            <a:ext cx="2549276" cy="341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n 4">
            <a:extLst>
              <a:ext uri="{FF2B5EF4-FFF2-40B4-BE49-F238E27FC236}">
                <a16:creationId xmlns:a16="http://schemas.microsoft.com/office/drawing/2014/main" id="{E51BAF74-C34D-66F1-F635-6A6B5B25C5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624" y="2103933"/>
            <a:ext cx="2556235" cy="3410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Imagen 3">
            <a:extLst>
              <a:ext uri="{FF2B5EF4-FFF2-40B4-BE49-F238E27FC236}">
                <a16:creationId xmlns:a16="http://schemas.microsoft.com/office/drawing/2014/main" id="{09958A6D-CA5D-BBAF-FAD8-333D72942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586" y="2091248"/>
            <a:ext cx="2549276" cy="343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Imagen 2">
            <a:extLst>
              <a:ext uri="{FF2B5EF4-FFF2-40B4-BE49-F238E27FC236}">
                <a16:creationId xmlns:a16="http://schemas.microsoft.com/office/drawing/2014/main" id="{6B81D40B-22B5-F6D3-44CC-60BEE5A39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7589" y="2103932"/>
            <a:ext cx="2523578" cy="341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1F098F9-8351-F7D5-B9E3-07C460969B82}"/>
              </a:ext>
            </a:extLst>
          </p:cNvPr>
          <p:cNvSpPr txBox="1"/>
          <p:nvPr/>
        </p:nvSpPr>
        <p:spPr>
          <a:xfrm>
            <a:off x="5058152" y="1524497"/>
            <a:ext cx="2193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Pases Temporales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532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46C61F-C033-5539-861E-3C42BD5CE1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ADBA26EC-67E4-2B44-423B-9EA723707E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632" y="283832"/>
            <a:ext cx="7320209" cy="577942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Control de Accesos Gerencia Cd. Del Carmen </a:t>
            </a:r>
            <a:endParaRPr lang="es-MX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1DE1293-20BF-438E-0739-C7DBC4233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79" y="2114371"/>
            <a:ext cx="2549276" cy="342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Imagen 1">
            <a:extLst>
              <a:ext uri="{FF2B5EF4-FFF2-40B4-BE49-F238E27FC236}">
                <a16:creationId xmlns:a16="http://schemas.microsoft.com/office/drawing/2014/main" id="{F1A80829-E53E-ADCB-B70C-F5CDE57E7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234" y="2114371"/>
            <a:ext cx="2549276" cy="3445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Imagen 8">
            <a:extLst>
              <a:ext uri="{FF2B5EF4-FFF2-40B4-BE49-F238E27FC236}">
                <a16:creationId xmlns:a16="http://schemas.microsoft.com/office/drawing/2014/main" id="{825D7766-8B52-0468-E897-6E6A35033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489" y="2135416"/>
            <a:ext cx="2549276" cy="342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A4B4BEAC-2F49-9D64-AA84-196882015FF8}"/>
              </a:ext>
            </a:extLst>
          </p:cNvPr>
          <p:cNvSpPr/>
          <p:nvPr/>
        </p:nvSpPr>
        <p:spPr>
          <a:xfrm>
            <a:off x="0" y="901651"/>
            <a:ext cx="4109428" cy="295116"/>
          </a:xfrm>
          <a:prstGeom prst="roundRect">
            <a:avLst/>
          </a:prstGeom>
          <a:solidFill>
            <a:srgbClr val="B49A7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412750" hangingPunct="0"/>
            <a:r>
              <a:rPr lang="es-ES" sz="1400" b="1" dirty="0">
                <a:latin typeface="Averta" panose="00000500000000000000" pitchFamily="50" charset="0"/>
              </a:rPr>
              <a:t>Tipos de Pases de Acceso.(Validación por QR)</a:t>
            </a:r>
            <a:endParaRPr lang="es-MX" sz="1100" b="1" dirty="0">
              <a:solidFill>
                <a:srgbClr val="FFFFFF"/>
              </a:solidFill>
              <a:latin typeface="Averta" panose="00000500000000000000" pitchFamily="50" charset="0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053" name="Imagen 1">
            <a:extLst>
              <a:ext uri="{FF2B5EF4-FFF2-40B4-BE49-F238E27FC236}">
                <a16:creationId xmlns:a16="http://schemas.microsoft.com/office/drawing/2014/main" id="{6D9567A8-3176-B0C2-88FA-4F4AB2AF1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3744" y="2114371"/>
            <a:ext cx="2549276" cy="3415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B1732D0-D4E7-03A9-4803-ED81533AD291}"/>
              </a:ext>
            </a:extLst>
          </p:cNvPr>
          <p:cNvSpPr txBox="1"/>
          <p:nvPr/>
        </p:nvSpPr>
        <p:spPr>
          <a:xfrm>
            <a:off x="5058152" y="1524497"/>
            <a:ext cx="2193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Pases Temporales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581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8D46A-68E4-F839-FC86-8455ADF57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7619C111-5B87-3760-9F05-3801F6432C4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632" y="283832"/>
            <a:ext cx="7320209" cy="577942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Control de Accesos Gerencia Cd. Del Carmen </a:t>
            </a:r>
            <a:endParaRPr lang="es-MX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49FABA6E-057B-254D-BB8D-F86D0EDFE56A}"/>
              </a:ext>
            </a:extLst>
          </p:cNvPr>
          <p:cNvSpPr/>
          <p:nvPr/>
        </p:nvSpPr>
        <p:spPr>
          <a:xfrm>
            <a:off x="0" y="901651"/>
            <a:ext cx="4109428" cy="295116"/>
          </a:xfrm>
          <a:prstGeom prst="roundRect">
            <a:avLst/>
          </a:prstGeom>
          <a:solidFill>
            <a:srgbClr val="B49A7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412750" hangingPunct="0"/>
            <a:r>
              <a:rPr lang="es-ES" sz="1400" b="1" dirty="0">
                <a:latin typeface="Averta" panose="00000500000000000000" pitchFamily="50" charset="0"/>
              </a:rPr>
              <a:t>Tipos de Pases de Acceso.(Validación por QR)</a:t>
            </a:r>
            <a:endParaRPr lang="es-MX" sz="1100" b="1" dirty="0">
              <a:solidFill>
                <a:srgbClr val="FFFFFF"/>
              </a:solidFill>
              <a:latin typeface="Averta" panose="00000500000000000000" pitchFamily="50" charset="0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3074" name="Imagen 7">
            <a:extLst>
              <a:ext uri="{FF2B5EF4-FFF2-40B4-BE49-F238E27FC236}">
                <a16:creationId xmlns:a16="http://schemas.microsoft.com/office/drawing/2014/main" id="{B49430A5-A2A7-6421-AD1F-F57DA5E64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44" y="1978418"/>
            <a:ext cx="4697570" cy="3637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Imagen 6">
            <a:extLst>
              <a:ext uri="{FF2B5EF4-FFF2-40B4-BE49-F238E27FC236}">
                <a16:creationId xmlns:a16="http://schemas.microsoft.com/office/drawing/2014/main" id="{53FD2289-C822-E811-B3E6-F9C7EA48D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838" y="2112911"/>
            <a:ext cx="4697570" cy="3229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0F9768D-7080-6EA9-B8AF-A093F5760285}"/>
              </a:ext>
            </a:extLst>
          </p:cNvPr>
          <p:cNvSpPr txBox="1"/>
          <p:nvPr/>
        </p:nvSpPr>
        <p:spPr>
          <a:xfrm>
            <a:off x="4956040" y="1515148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Pases Provisionales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399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A31F68-3231-FB09-74AA-589750AE2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D8C5EA3-55E9-9330-35C4-C7709F5B497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632" y="283832"/>
            <a:ext cx="7320209" cy="577942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Control de Accesos Gerencia Cd. Del Carmen </a:t>
            </a:r>
            <a:endParaRPr lang="es-MX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1D659DAF-6C47-C5C2-026C-887FD8C04ECD}"/>
              </a:ext>
            </a:extLst>
          </p:cNvPr>
          <p:cNvSpPr/>
          <p:nvPr/>
        </p:nvSpPr>
        <p:spPr>
          <a:xfrm>
            <a:off x="0" y="901651"/>
            <a:ext cx="4109428" cy="295116"/>
          </a:xfrm>
          <a:prstGeom prst="roundRect">
            <a:avLst/>
          </a:prstGeom>
          <a:solidFill>
            <a:srgbClr val="B49A7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412750" hangingPunct="0"/>
            <a:r>
              <a:rPr lang="es-ES" sz="1400" b="1" dirty="0">
                <a:latin typeface="Averta" panose="00000500000000000000" pitchFamily="50" charset="0"/>
              </a:rPr>
              <a:t>Tipos de Pases de Acceso.(Validación por QR)</a:t>
            </a:r>
            <a:endParaRPr lang="es-MX" sz="1100" b="1" dirty="0">
              <a:solidFill>
                <a:srgbClr val="FFFFFF"/>
              </a:solidFill>
              <a:latin typeface="Averta" panose="00000500000000000000" pitchFamily="50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61E6037-D77A-C60D-2826-174BE70D69F8}"/>
              </a:ext>
            </a:extLst>
          </p:cNvPr>
          <p:cNvSpPr txBox="1"/>
          <p:nvPr/>
        </p:nvSpPr>
        <p:spPr>
          <a:xfrm>
            <a:off x="2203786" y="1622280"/>
            <a:ext cx="2202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Papeleta Acceso 4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763C8E7-6BD3-5476-B210-64EB636480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908" y="2268063"/>
            <a:ext cx="4823202" cy="3281711"/>
          </a:xfrm>
          <a:prstGeom prst="rect">
            <a:avLst/>
          </a:prstGeom>
        </p:spPr>
      </p:pic>
      <p:pic>
        <p:nvPicPr>
          <p:cNvPr id="6" name="Imagen 5" descr="Tabla&#10;&#10;Descripción generada automáticamente">
            <a:extLst>
              <a:ext uri="{FF2B5EF4-FFF2-40B4-BE49-F238E27FC236}">
                <a16:creationId xmlns:a16="http://schemas.microsoft.com/office/drawing/2014/main" id="{27E82097-50C8-974A-B035-EAEB556182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824" y="2128704"/>
            <a:ext cx="3003824" cy="356042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DE10D78-E272-DF79-D4FE-0AF9E2EA2E2B}"/>
              </a:ext>
            </a:extLst>
          </p:cNvPr>
          <p:cNvSpPr txBox="1"/>
          <p:nvPr/>
        </p:nvSpPr>
        <p:spPr>
          <a:xfrm>
            <a:off x="7884307" y="1622280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Pase por un día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518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08371A-873A-8EE9-5463-804EAC4C7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A9F81B1D-92BA-BBBA-38DD-39F29A6F867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632" y="283832"/>
            <a:ext cx="7320209" cy="577942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Control de Accesos Gerencia Cd. Del Carmen </a:t>
            </a:r>
            <a:endParaRPr lang="es-MX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E8A76EB8-5D08-1C15-3CE5-BD17FBF0F051}"/>
              </a:ext>
            </a:extLst>
          </p:cNvPr>
          <p:cNvSpPr/>
          <p:nvPr/>
        </p:nvSpPr>
        <p:spPr>
          <a:xfrm>
            <a:off x="0" y="901651"/>
            <a:ext cx="4109428" cy="295116"/>
          </a:xfrm>
          <a:prstGeom prst="roundRect">
            <a:avLst/>
          </a:prstGeom>
          <a:solidFill>
            <a:srgbClr val="B49A7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412750" hangingPunct="0"/>
            <a:r>
              <a:rPr lang="es-ES" sz="1400" b="1" dirty="0">
                <a:latin typeface="Averta" panose="00000500000000000000" pitchFamily="50" charset="0"/>
              </a:rPr>
              <a:t>Tipos de Pases de Acceso.(Validación por QR)</a:t>
            </a:r>
            <a:endParaRPr lang="es-MX" sz="1100" b="1" dirty="0">
              <a:solidFill>
                <a:srgbClr val="FFFFFF"/>
              </a:solidFill>
              <a:latin typeface="Averta" panose="00000500000000000000" pitchFamily="50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094B3B0-98D6-7F0D-0988-2354EA7C7CB5}"/>
              </a:ext>
            </a:extLst>
          </p:cNvPr>
          <p:cNvSpPr txBox="1"/>
          <p:nvPr/>
        </p:nvSpPr>
        <p:spPr>
          <a:xfrm>
            <a:off x="2347330" y="162686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Oficio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0626097-FBD8-4F77-137F-DCA5A597FB3A}"/>
              </a:ext>
            </a:extLst>
          </p:cNvPr>
          <p:cNvSpPr txBox="1"/>
          <p:nvPr/>
        </p:nvSpPr>
        <p:spPr>
          <a:xfrm>
            <a:off x="7884307" y="1622280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Pase por un día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 descr="Tabla&#10;&#10;Descripción generada automáticamente">
            <a:extLst>
              <a:ext uri="{FF2B5EF4-FFF2-40B4-BE49-F238E27FC236}">
                <a16:creationId xmlns:a16="http://schemas.microsoft.com/office/drawing/2014/main" id="{501BB37D-B8AF-CED6-3AFE-95609837E6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135" y="1991612"/>
            <a:ext cx="2742640" cy="3560427"/>
          </a:xfrm>
          <a:prstGeom prst="rect">
            <a:avLst/>
          </a:prstGeom>
        </p:spPr>
      </p:pic>
      <p:pic>
        <p:nvPicPr>
          <p:cNvPr id="9" name="Imagen 8" descr="Tabla&#10;&#10;Descripción generada automáticamente">
            <a:extLst>
              <a:ext uri="{FF2B5EF4-FFF2-40B4-BE49-F238E27FC236}">
                <a16:creationId xmlns:a16="http://schemas.microsoft.com/office/drawing/2014/main" id="{8D5E5405-5BCE-B472-88FC-1BE4C158A6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824" y="1991612"/>
            <a:ext cx="3003824" cy="3560428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D4ADCF1F-F686-A050-66B0-A985F5FC4407}"/>
              </a:ext>
            </a:extLst>
          </p:cNvPr>
          <p:cNvSpPr/>
          <p:nvPr/>
        </p:nvSpPr>
        <p:spPr>
          <a:xfrm>
            <a:off x="8456880" y="4991276"/>
            <a:ext cx="555280" cy="50699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36B182FD-CE85-1452-3670-7ED8A4771900}"/>
              </a:ext>
            </a:extLst>
          </p:cNvPr>
          <p:cNvSpPr/>
          <p:nvPr/>
        </p:nvSpPr>
        <p:spPr>
          <a:xfrm>
            <a:off x="5176368" y="3205802"/>
            <a:ext cx="919632" cy="446395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E5149AF-C85F-CB30-06AB-485858F2DCA2}"/>
              </a:ext>
            </a:extLst>
          </p:cNvPr>
          <p:cNvSpPr txBox="1"/>
          <p:nvPr/>
        </p:nvSpPr>
        <p:spPr>
          <a:xfrm>
            <a:off x="4109428" y="3730259"/>
            <a:ext cx="3244799" cy="286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s-MX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Homologar a pase por un día los oficios.  </a:t>
            </a:r>
          </a:p>
        </p:txBody>
      </p:sp>
    </p:spTree>
    <p:extLst>
      <p:ext uri="{BB962C8B-B14F-4D97-AF65-F5344CB8AC3E}">
        <p14:creationId xmlns:p14="http://schemas.microsoft.com/office/powerpoint/2010/main" val="3433115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A027E838-8E0F-884C-280A-91000FFBBBA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632" y="283832"/>
            <a:ext cx="7320209" cy="577942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Control de Accesos Gerencia Cd. Del Carmen </a:t>
            </a:r>
            <a:endParaRPr lang="es-MX" dirty="0"/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87F0010C-CE4C-EAC5-4D07-21E30C7C2470}"/>
              </a:ext>
            </a:extLst>
          </p:cNvPr>
          <p:cNvSpPr/>
          <p:nvPr/>
        </p:nvSpPr>
        <p:spPr>
          <a:xfrm>
            <a:off x="0" y="867599"/>
            <a:ext cx="4109428" cy="363220"/>
          </a:xfrm>
          <a:prstGeom prst="roundRect">
            <a:avLst/>
          </a:prstGeom>
          <a:solidFill>
            <a:srgbClr val="B49A7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412750" hangingPunct="0"/>
            <a:r>
              <a:rPr lang="es-ES" b="1" dirty="0"/>
              <a:t>E</a:t>
            </a:r>
            <a:r>
              <a:rPr lang="es-ES" sz="1800" b="1" dirty="0"/>
              <a:t>tapas</a:t>
            </a:r>
            <a:endParaRPr lang="es-MX" sz="1400" b="1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9C5AF993-CBD8-FACA-1B10-CA15B3062C26}"/>
              </a:ext>
            </a:extLst>
          </p:cNvPr>
          <p:cNvGrpSpPr/>
          <p:nvPr/>
        </p:nvGrpSpPr>
        <p:grpSpPr>
          <a:xfrm>
            <a:off x="2642527" y="1241245"/>
            <a:ext cx="5833872" cy="5281776"/>
            <a:chOff x="4389120" y="1085496"/>
            <a:chExt cx="5833872" cy="5281776"/>
          </a:xfrm>
        </p:grpSpPr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9EBC35C6-D261-4785-08FF-7D01A395EED6}"/>
                </a:ext>
              </a:extLst>
            </p:cNvPr>
            <p:cNvSpPr txBox="1"/>
            <p:nvPr/>
          </p:nvSpPr>
          <p:spPr>
            <a:xfrm>
              <a:off x="4389120" y="1956816"/>
              <a:ext cx="159105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dirty="0">
                  <a:solidFill>
                    <a:schemeClr val="bg1"/>
                  </a:solidFill>
                  <a:latin typeface="Quatro Slab" panose="02000503030000020004" pitchFamily="2" charset="0"/>
                </a:rPr>
                <a:t>MODULO </a:t>
              </a:r>
            </a:p>
            <a:p>
              <a:pPr algn="ctr"/>
              <a:r>
                <a:rPr lang="es-MX" sz="1400" b="1" dirty="0">
                  <a:solidFill>
                    <a:schemeClr val="bg1"/>
                  </a:solidFill>
                  <a:latin typeface="Quatro Slab" panose="02000503030000020004" pitchFamily="2" charset="0"/>
                </a:rPr>
                <a:t>DE CONTRATOS</a:t>
              </a:r>
            </a:p>
          </p:txBody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D9E5579C-47E8-FBFA-1428-008FDC37845A}"/>
                </a:ext>
              </a:extLst>
            </p:cNvPr>
            <p:cNvSpPr txBox="1"/>
            <p:nvPr/>
          </p:nvSpPr>
          <p:spPr>
            <a:xfrm>
              <a:off x="6625609" y="2156828"/>
              <a:ext cx="159105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dirty="0">
                  <a:solidFill>
                    <a:schemeClr val="bg1"/>
                  </a:solidFill>
                  <a:latin typeface="Quatro Slab" panose="02000503030000020004" pitchFamily="2" charset="0"/>
                </a:rPr>
                <a:t>MODULO </a:t>
              </a:r>
            </a:p>
            <a:p>
              <a:pPr algn="ctr"/>
              <a:r>
                <a:rPr lang="es-MX" sz="1400" b="1" dirty="0">
                  <a:solidFill>
                    <a:schemeClr val="bg1"/>
                  </a:solidFill>
                  <a:latin typeface="Quatro Slab" panose="02000503030000020004" pitchFamily="2" charset="0"/>
                </a:rPr>
                <a:t>DE PASES </a:t>
              </a:r>
            </a:p>
            <a:p>
              <a:pPr algn="ctr"/>
              <a:r>
                <a:rPr lang="es-MX" sz="1400" b="1" dirty="0">
                  <a:solidFill>
                    <a:schemeClr val="bg1"/>
                  </a:solidFill>
                  <a:latin typeface="Quatro Slab" panose="02000503030000020004" pitchFamily="2" charset="0"/>
                </a:rPr>
                <a:t>VEHICULARES</a:t>
              </a: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53DD2B2C-CF76-60AB-0A9C-B9270C18A26C}"/>
                </a:ext>
              </a:extLst>
            </p:cNvPr>
            <p:cNvSpPr txBox="1"/>
            <p:nvPr/>
          </p:nvSpPr>
          <p:spPr>
            <a:xfrm>
              <a:off x="6878593" y="3840036"/>
              <a:ext cx="159105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dirty="0">
                  <a:solidFill>
                    <a:schemeClr val="bg1"/>
                  </a:solidFill>
                  <a:latin typeface="Quatro Slab" panose="02000503030000020004" pitchFamily="2" charset="0"/>
                </a:rPr>
                <a:t>MODULO </a:t>
              </a:r>
            </a:p>
            <a:p>
              <a:pPr algn="ctr"/>
              <a:r>
                <a:rPr lang="es-MX" sz="1400" b="1" dirty="0">
                  <a:solidFill>
                    <a:schemeClr val="bg1"/>
                  </a:solidFill>
                  <a:latin typeface="Quatro Slab" panose="02000503030000020004" pitchFamily="2" charset="0"/>
                </a:rPr>
                <a:t>DE VALIDACION PASES </a:t>
              </a:r>
            </a:p>
            <a:p>
              <a:pPr algn="ctr"/>
              <a:r>
                <a:rPr lang="es-MX" sz="1400" b="1" dirty="0">
                  <a:solidFill>
                    <a:schemeClr val="bg1"/>
                  </a:solidFill>
                  <a:latin typeface="Quatro Slab" panose="02000503030000020004" pitchFamily="2" charset="0"/>
                </a:rPr>
                <a:t>VEHICULARES</a:t>
              </a:r>
            </a:p>
            <a:p>
              <a:pPr algn="ctr"/>
              <a:r>
                <a:rPr lang="es-MX" sz="1400" b="1" dirty="0">
                  <a:solidFill>
                    <a:schemeClr val="bg1"/>
                  </a:solidFill>
                  <a:latin typeface="Quatro Slab" panose="02000503030000020004" pitchFamily="2" charset="0"/>
                </a:rPr>
                <a:t>Y PAPELETAS</a:t>
              </a:r>
            </a:p>
          </p:txBody>
        </p:sp>
        <p:pic>
          <p:nvPicPr>
            <p:cNvPr id="7" name="Imagen 6" descr="Icono&#10;&#10;Descripción generada automáticamente">
              <a:extLst>
                <a:ext uri="{FF2B5EF4-FFF2-40B4-BE49-F238E27FC236}">
                  <a16:creationId xmlns:a16="http://schemas.microsoft.com/office/drawing/2014/main" id="{E17F0F5E-4009-944A-E5A3-8CC4DBF0B7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1216" y="1085496"/>
              <a:ext cx="5281776" cy="5281776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7440E9B4-346B-F3AC-E765-6A956A1B6F7B}"/>
                </a:ext>
              </a:extLst>
            </p:cNvPr>
            <p:cNvSpPr/>
            <p:nvPr/>
          </p:nvSpPr>
          <p:spPr>
            <a:xfrm>
              <a:off x="8879283" y="2557384"/>
              <a:ext cx="404278" cy="584775"/>
            </a:xfrm>
            <a:prstGeom prst="rect">
              <a:avLst/>
            </a:prstGeom>
            <a:noFill/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3200" b="1" dirty="0">
                  <a:ln w="22225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330A6902-1BB7-FEDF-D917-EE6CBE748C0F}"/>
                </a:ext>
              </a:extLst>
            </p:cNvPr>
            <p:cNvSpPr/>
            <p:nvPr/>
          </p:nvSpPr>
          <p:spPr>
            <a:xfrm>
              <a:off x="9219828" y="4489703"/>
              <a:ext cx="509388" cy="584775"/>
            </a:xfrm>
            <a:prstGeom prst="rect">
              <a:avLst/>
            </a:prstGeom>
            <a:noFill/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3200" b="1" dirty="0">
                  <a:ln w="22225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EF3E18A8-997F-5C3C-5ADB-1628F1EB2BF3}"/>
                </a:ext>
              </a:extLst>
            </p:cNvPr>
            <p:cNvSpPr txBox="1"/>
            <p:nvPr/>
          </p:nvSpPr>
          <p:spPr>
            <a:xfrm>
              <a:off x="6184871" y="1826011"/>
              <a:ext cx="169494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MX" sz="1050" b="1" dirty="0">
                  <a:latin typeface="Quatro Slab" panose="02000503030000020004" pitchFamily="2" charset="0"/>
                </a:rPr>
                <a:t>Módulo de Contratos</a:t>
              </a:r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FF3AE0A7-3530-B508-B141-EA7D6EA8A7A1}"/>
                </a:ext>
              </a:extLst>
            </p:cNvPr>
            <p:cNvSpPr/>
            <p:nvPr/>
          </p:nvSpPr>
          <p:spPr>
            <a:xfrm>
              <a:off x="5708049" y="1892886"/>
              <a:ext cx="404278" cy="584775"/>
            </a:xfrm>
            <a:prstGeom prst="rect">
              <a:avLst/>
            </a:prstGeom>
            <a:noFill/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3200" b="1" dirty="0">
                  <a:ln w="22225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7FC63E61-FFBA-11DA-ACB1-A9900DA5B88D}"/>
                </a:ext>
              </a:extLst>
            </p:cNvPr>
            <p:cNvSpPr txBox="1"/>
            <p:nvPr/>
          </p:nvSpPr>
          <p:spPr>
            <a:xfrm>
              <a:off x="8291298" y="1863202"/>
              <a:ext cx="1183367" cy="5770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MX" sz="1050" b="1" dirty="0">
                  <a:latin typeface="Quatro Slab" panose="02000503030000020004" pitchFamily="2" charset="0"/>
                </a:rPr>
                <a:t>Módulo de</a:t>
              </a:r>
            </a:p>
            <a:p>
              <a:pPr algn="ctr"/>
              <a:r>
                <a:rPr lang="es-MX" sz="1050" b="1" dirty="0">
                  <a:latin typeface="Quatro Slab" panose="02000503030000020004" pitchFamily="2" charset="0"/>
                </a:rPr>
                <a:t> Pases Vehiculares</a:t>
              </a: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B53D85C8-46A6-ED68-ABF6-3A7ABFEE9663}"/>
                </a:ext>
              </a:extLst>
            </p:cNvPr>
            <p:cNvSpPr txBox="1"/>
            <p:nvPr/>
          </p:nvSpPr>
          <p:spPr>
            <a:xfrm>
              <a:off x="8934147" y="3537933"/>
              <a:ext cx="1183367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MX" sz="1050" b="1" dirty="0">
                  <a:latin typeface="Quatro Slab" panose="02000503030000020004" pitchFamily="2" charset="0"/>
                </a:rPr>
                <a:t>Módulo de</a:t>
              </a:r>
            </a:p>
            <a:p>
              <a:pPr algn="ctr"/>
              <a:r>
                <a:rPr lang="es-MX" sz="1050" b="1" dirty="0">
                  <a:latin typeface="Quatro Slab" panose="02000503030000020004" pitchFamily="2" charset="0"/>
                </a:rPr>
                <a:t> Registro de Papeletas y Cobro</a:t>
              </a:r>
            </a:p>
          </p:txBody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86FB4C17-935E-B135-D2B2-158A274A17B6}"/>
                </a:ext>
              </a:extLst>
            </p:cNvPr>
            <p:cNvSpPr/>
            <p:nvPr/>
          </p:nvSpPr>
          <p:spPr>
            <a:xfrm>
              <a:off x="7505719" y="5717260"/>
              <a:ext cx="509388" cy="584775"/>
            </a:xfrm>
            <a:prstGeom prst="rect">
              <a:avLst/>
            </a:prstGeom>
            <a:noFill/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3200" b="1" dirty="0">
                  <a:ln w="22225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39DEF6C1-61A2-62A5-2C62-BB279DB9D297}"/>
                </a:ext>
              </a:extLst>
            </p:cNvPr>
            <p:cNvSpPr txBox="1"/>
            <p:nvPr/>
          </p:nvSpPr>
          <p:spPr>
            <a:xfrm>
              <a:off x="7836337" y="5010368"/>
              <a:ext cx="1183367" cy="9002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MX" sz="1050" b="1" dirty="0">
                  <a:latin typeface="Quatro Slab" panose="02000503030000020004" pitchFamily="2" charset="0"/>
                </a:rPr>
                <a:t>Módulo de</a:t>
              </a:r>
            </a:p>
            <a:p>
              <a:pPr algn="ctr"/>
              <a:r>
                <a:rPr lang="es-MX" sz="1050" b="1" dirty="0">
                  <a:latin typeface="Quatro Slab" panose="02000503030000020004" pitchFamily="2" charset="0"/>
                </a:rPr>
                <a:t> Validación de Pases Vehiculares y Papeletas</a:t>
              </a:r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50840B1F-4571-B624-2B03-2E9151BF51F0}"/>
                </a:ext>
              </a:extLst>
            </p:cNvPr>
            <p:cNvSpPr/>
            <p:nvPr/>
          </p:nvSpPr>
          <p:spPr>
            <a:xfrm>
              <a:off x="5507060" y="2463248"/>
              <a:ext cx="509388" cy="584775"/>
            </a:xfrm>
            <a:prstGeom prst="rect">
              <a:avLst/>
            </a:prstGeom>
            <a:noFill/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3200" b="1" dirty="0">
                  <a:ln w="22225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84A59D6C-CA96-6A73-3510-BBD1C233828D}"/>
                </a:ext>
              </a:extLst>
            </p:cNvPr>
            <p:cNvSpPr/>
            <p:nvPr/>
          </p:nvSpPr>
          <p:spPr>
            <a:xfrm>
              <a:off x="5841306" y="4378422"/>
              <a:ext cx="509388" cy="584775"/>
            </a:xfrm>
            <a:prstGeom prst="rect">
              <a:avLst/>
            </a:prstGeom>
            <a:noFill/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3200" b="1" dirty="0">
                  <a:ln w="22225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4DB8AAA2-8FFE-D500-6EE1-F4BEF5B6EBE0}"/>
                </a:ext>
              </a:extLst>
            </p:cNvPr>
            <p:cNvSpPr txBox="1"/>
            <p:nvPr/>
          </p:nvSpPr>
          <p:spPr>
            <a:xfrm>
              <a:off x="5925411" y="4856937"/>
              <a:ext cx="1183367" cy="10618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MX" sz="1050" b="1" dirty="0">
                  <a:latin typeface="Quatro Slab" panose="02000503030000020004" pitchFamily="2" charset="0"/>
                </a:rPr>
                <a:t>Registros de Accesos con Pases Vehiculares y Papeletas</a:t>
              </a:r>
            </a:p>
            <a:p>
              <a:pPr algn="ctr"/>
              <a:endParaRPr lang="es-MX" sz="1050" b="1" dirty="0">
                <a:latin typeface="Quatro Slab" panose="02000503030000020004" pitchFamily="2" charset="0"/>
              </a:endParaRPr>
            </a:p>
          </p:txBody>
        </p: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BEF97B45-581D-B40E-80A7-0F3E3ED67119}"/>
                </a:ext>
              </a:extLst>
            </p:cNvPr>
            <p:cNvSpPr txBox="1"/>
            <p:nvPr/>
          </p:nvSpPr>
          <p:spPr>
            <a:xfrm>
              <a:off x="5098863" y="3381717"/>
              <a:ext cx="1183367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MX" sz="1050" b="1" dirty="0">
                  <a:latin typeface="Quatro Slab" panose="02000503030000020004" pitchFamily="2" charset="0"/>
                </a:rPr>
                <a:t>Facturación </a:t>
              </a:r>
            </a:p>
            <a:p>
              <a:pPr algn="ctr"/>
              <a:r>
                <a:rPr lang="es-MX" sz="1050" b="1" dirty="0">
                  <a:latin typeface="Quatro Slab" panose="02000503030000020004" pitchFamily="2" charset="0"/>
                </a:rPr>
                <a:t>Automatizada</a:t>
              </a:r>
            </a:p>
          </p:txBody>
        </p:sp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B254C334-FA27-521B-928B-40BCB397BFE6}"/>
                </a:ext>
              </a:extLst>
            </p:cNvPr>
            <p:cNvSpPr/>
            <p:nvPr/>
          </p:nvSpPr>
          <p:spPr>
            <a:xfrm>
              <a:off x="6622363" y="3213867"/>
              <a:ext cx="203850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54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SCAIP</a:t>
              </a:r>
              <a:endParaRPr lang="es-E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450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D165384-0252-D6B2-F830-EF60B77642B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3742127-2964-98F1-AB23-87ADCBDF5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9178" y="1146962"/>
            <a:ext cx="4768494" cy="3659542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89D7D799-6AD7-F472-9AA6-A61219F05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23" y="1080701"/>
            <a:ext cx="3499454" cy="4703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FB559975-C977-6938-F623-187E47824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178" y="1548098"/>
            <a:ext cx="821635" cy="82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175C66D-915A-D8E3-E657-176C95A8C5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0596" y="5280085"/>
            <a:ext cx="1169399" cy="135404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B80A653-E7BB-505C-0BCC-7AEE987B72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3806" y="5207640"/>
            <a:ext cx="1639619" cy="1614701"/>
          </a:xfrm>
          <a:prstGeom prst="rect">
            <a:avLst/>
          </a:prstGeom>
        </p:spPr>
      </p:pic>
      <p:sp>
        <p:nvSpPr>
          <p:cNvPr id="10" name="AutoShape 6">
            <a:extLst>
              <a:ext uri="{FF2B5EF4-FFF2-40B4-BE49-F238E27FC236}">
                <a16:creationId xmlns:a16="http://schemas.microsoft.com/office/drawing/2014/main" id="{8E3853A5-A469-FA8B-0617-145447CD6B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F432288F-95D7-21A1-8968-6FF6D40A00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97472" y="1158767"/>
            <a:ext cx="1492255" cy="3258406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58342A4D-EB41-82FE-A6A7-ADBC97C43CAD}"/>
              </a:ext>
            </a:extLst>
          </p:cNvPr>
          <p:cNvSpPr txBox="1"/>
          <p:nvPr/>
        </p:nvSpPr>
        <p:spPr>
          <a:xfrm>
            <a:off x="5177957" y="4397295"/>
            <a:ext cx="17017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/>
              <a:t>PANTALLA DE </a:t>
            </a:r>
          </a:p>
          <a:p>
            <a:pPr algn="ctr"/>
            <a:r>
              <a:rPr lang="es-ES" dirty="0"/>
              <a:t>INFORMACION</a:t>
            </a:r>
          </a:p>
          <a:p>
            <a:pPr algn="ctr"/>
            <a:r>
              <a:rPr lang="es-ES" dirty="0"/>
              <a:t>TIPO CAPUFE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647285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16224</TotalTime>
  <Words>356</Words>
  <Application>Microsoft Office PowerPoint</Application>
  <PresentationFormat>Panorámica</PresentationFormat>
  <Paragraphs>89</Paragraphs>
  <Slides>10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8" baseType="lpstr">
      <vt:lpstr>Aptos</vt:lpstr>
      <vt:lpstr>Aptos Display</vt:lpstr>
      <vt:lpstr>Arial</vt:lpstr>
      <vt:lpstr>Averta</vt:lpstr>
      <vt:lpstr>Helvetica Neue Medium</vt:lpstr>
      <vt:lpstr>proxima-nova</vt:lpstr>
      <vt:lpstr>Quatro Slab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Carlos Granados</dc:creator>
  <cp:lastModifiedBy>Emmanuel Laso</cp:lastModifiedBy>
  <cp:revision>44</cp:revision>
  <cp:lastPrinted>2024-10-02T18:29:10Z</cp:lastPrinted>
  <dcterms:created xsi:type="dcterms:W3CDTF">2024-08-05T14:46:48Z</dcterms:created>
  <dcterms:modified xsi:type="dcterms:W3CDTF">2024-10-24T20:15:59Z</dcterms:modified>
</cp:coreProperties>
</file>